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91" r:id="rId1"/>
  </p:sldMasterIdLst>
  <p:notesMasterIdLst>
    <p:notesMasterId r:id="rId13"/>
  </p:notesMasterIdLst>
  <p:sldIdLst>
    <p:sldId id="265" r:id="rId2"/>
    <p:sldId id="257" r:id="rId3"/>
    <p:sldId id="259" r:id="rId4"/>
    <p:sldId id="268" r:id="rId5"/>
    <p:sldId id="269" r:id="rId6"/>
    <p:sldId id="267" r:id="rId7"/>
    <p:sldId id="270" r:id="rId8"/>
    <p:sldId id="271" r:id="rId9"/>
    <p:sldId id="272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F5338-C7EE-46F7-AA6C-DA42339A8F86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9A8-793D-4A1B-A691-8EBF8FBC55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95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8932-A9EA-48BB-818E-C7386FBF517B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48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D3A2F-CAEE-42FD-A8C2-C69D103C1F6D}" type="datetime1">
              <a:rPr lang="fr-FR" smtClean="0"/>
              <a:t>29/03/2021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02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B6629-6A56-499A-8BBB-1FEE5A97446A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408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9649-2436-42E4-81B6-279BC9DC7169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656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C217-51AF-4E45-8567-971BC3DE79A3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79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D7D9-6A53-44F7-BC57-93C29D5873C1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1309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894-F7C4-491C-8BF3-9F390815279E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842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4041-6F4A-4069-B444-86F065C29FEC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505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00A55-28F4-4A6C-A13E-B2AAAEDC60C1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96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4BE7D-E983-4FB2-A17A-76586E841B9A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60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D5D9F-C6B4-4A51-9EA4-F323A5EE4C6F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42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9CE6-8C93-477C-8F3F-C34B6B9B9F28}" type="datetime1">
              <a:rPr lang="fr-FR" smtClean="0"/>
              <a:t>29/03/2021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945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FFA4-62CF-484E-8EDB-9551438E0124}" type="datetime1">
              <a:rPr lang="fr-FR" smtClean="0"/>
              <a:t>29/03/2021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577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B07CF-3236-4B9A-A47C-F9B1BCDBB748}" type="datetime1">
              <a:rPr lang="fr-FR" smtClean="0"/>
              <a:t>29/03/2021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76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C214-733E-4BE0-BCCD-BA61D7A70480}" type="datetime1">
              <a:rPr lang="fr-FR" smtClean="0"/>
              <a:t>29/03/2021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52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9D5D-47C3-467D-A2B3-CD0FD659F3B1}" type="datetime1">
              <a:rPr lang="fr-FR" smtClean="0"/>
              <a:t>29/03/2021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783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B333-99AC-4F74-8465-C2889AAEFCE5}" type="datetime1">
              <a:rPr lang="fr-FR" smtClean="0"/>
              <a:t>29/03/2021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18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FFB809-ECB6-4AF3-A865-47727CC5B21F}" type="datetime1">
              <a:rPr lang="fr-FR" smtClean="0"/>
              <a:t>29/03/2021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945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4" r:id="rId13"/>
    <p:sldLayoutId id="2147484105" r:id="rId14"/>
    <p:sldLayoutId id="2147484106" r:id="rId15"/>
    <p:sldLayoutId id="2147484107" r:id="rId16"/>
    <p:sldLayoutId id="214748410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Robot détecteur De gaz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E09EC566-6182-4275-8F16-3AAE507B9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06538" y="2073474"/>
            <a:ext cx="3614737" cy="2711052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1</a:t>
            </a:fld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25BBEE-2A23-44E8-88BA-AA5E6ED77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25" y="1992311"/>
            <a:ext cx="2543175" cy="18002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B8FCDB-B005-41F5-B5C7-B097D0766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775" y="4438038"/>
            <a:ext cx="2143125" cy="21431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A6CBBCF-5EFA-4406-AE80-3E014B6C5773}"/>
              </a:ext>
            </a:extLst>
          </p:cNvPr>
          <p:cNvSpPr txBox="1"/>
          <p:nvPr/>
        </p:nvSpPr>
        <p:spPr>
          <a:xfrm>
            <a:off x="327171" y="5192786"/>
            <a:ext cx="2143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Neyret Anthony</a:t>
            </a:r>
          </a:p>
          <a:p>
            <a:r>
              <a:rPr lang="fr-FR" dirty="0"/>
              <a:t>Rodrigues Hugo</a:t>
            </a:r>
          </a:p>
          <a:p>
            <a:r>
              <a:rPr lang="fr-FR" dirty="0"/>
              <a:t>GEII 2eme année </a:t>
            </a:r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F2E5DA-148E-4904-9C30-95D91C29B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2531" y="2008257"/>
            <a:ext cx="3696255" cy="27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7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points d’amélioration </a:t>
            </a:r>
            <a:endParaRPr lang="fr-FR" sz="5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ADF3E0-C33D-4BC8-9AC9-7355E10E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7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061D8ECD-4504-480E-B863-8E51D6911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43946"/>
              </p:ext>
            </p:extLst>
          </p:nvPr>
        </p:nvGraphicFramePr>
        <p:xfrm>
          <a:off x="1867127" y="2045971"/>
          <a:ext cx="8128000" cy="22910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3409967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7801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hardware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lt1"/>
                          </a:solidFill>
                          <a:effectLst/>
                        </a:rPr>
                        <a:t>Software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60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</a:rPr>
                        <a:t>Acheter un Shield Wifi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OpenMV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</a:rPr>
                        <a:t>un horodatage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4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</a:rPr>
                        <a:t>des batteries rechargeables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</a:rPr>
                        <a:t>contourne l’objet et continu sa mission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04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</a:rPr>
                        <a:t>créer une station de recharge dans la zone de stockage.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Modification du code ESP8266-01S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0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61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FF0B7-038D-4006-BF01-F03DF644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721" y="343171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800" dirty="0" err="1"/>
              <a:t>FIn</a:t>
            </a:r>
            <a:endParaRPr lang="fr-FR" sz="4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5D650F-B3AB-4FFE-A224-A2C0DA42A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107" y="2497822"/>
            <a:ext cx="8534400" cy="36152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800" dirty="0">
                <a:solidFill>
                  <a:schemeClr val="tx1"/>
                </a:solidFill>
              </a:rPr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0ED7A4-AA72-4E93-BBDA-8C2ADC2B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7252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I)Cahier des charges</a:t>
            </a:r>
          </a:p>
          <a:p>
            <a:r>
              <a:rPr lang="fr-FR" dirty="0">
                <a:solidFill>
                  <a:schemeClr val="tx1"/>
                </a:solidFill>
              </a:rPr>
              <a:t>II) Présentation du robot</a:t>
            </a:r>
          </a:p>
          <a:p>
            <a:r>
              <a:rPr lang="fr-FR" dirty="0">
                <a:solidFill>
                  <a:schemeClr val="tx1"/>
                </a:solidFill>
              </a:rPr>
              <a:t>III) Matériel fournis et acheté</a:t>
            </a:r>
          </a:p>
          <a:p>
            <a:r>
              <a:rPr lang="fr-FR" dirty="0">
                <a:solidFill>
                  <a:schemeClr val="tx1"/>
                </a:solidFill>
              </a:rPr>
              <a:t>IV) Schéma fonctionnement général</a:t>
            </a:r>
          </a:p>
          <a:p>
            <a:r>
              <a:rPr lang="fr-FR" dirty="0">
                <a:solidFill>
                  <a:schemeClr val="tx1"/>
                </a:solidFill>
              </a:rPr>
              <a:t>V) Conception de carte électronique</a:t>
            </a:r>
          </a:p>
          <a:p>
            <a:r>
              <a:rPr lang="fr-FR" dirty="0">
                <a:solidFill>
                  <a:schemeClr val="tx1"/>
                </a:solidFill>
              </a:rPr>
              <a:t>V-1) Carte alimentation</a:t>
            </a:r>
          </a:p>
          <a:p>
            <a:r>
              <a:rPr lang="fr-FR" dirty="0">
                <a:solidFill>
                  <a:schemeClr val="tx1"/>
                </a:solidFill>
              </a:rPr>
              <a:t>V-2)Carte d’extension pour le démultiplexeur </a:t>
            </a:r>
          </a:p>
          <a:p>
            <a:r>
              <a:rPr lang="fr-FR" dirty="0">
                <a:solidFill>
                  <a:schemeClr val="tx1"/>
                </a:solidFill>
              </a:rPr>
              <a:t>IV) Points à améliorés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E5788D-9166-4AA2-ADB9-EE43F8B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271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Cahier des charges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connaissant son environnement </a:t>
            </a:r>
          </a:p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Capable de ce déplacé  grâce à une ligne noir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ajouts :</a:t>
            </a:r>
          </a:p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Wi-Fi.</a:t>
            </a:r>
          </a:p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Capteurs infrarouges et contacte</a:t>
            </a:r>
          </a:p>
          <a:p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Camera</a:t>
            </a:r>
            <a:endParaRPr lang="fr-FR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789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D87AD-1074-4AF4-858C-AD4385D0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986" y="276225"/>
            <a:ext cx="8945563" cy="18478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Presentation du robot </a:t>
            </a:r>
            <a:br>
              <a:rPr lang="en-US" sz="4800" b="1" dirty="0"/>
            </a:br>
            <a:endParaRPr lang="en-US" sz="4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BAA2D7-FCEE-49F9-9229-951744FA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E0703785-4EA8-4BD2-B7E9-2849FCDA36C6}" type="slidenum">
              <a:rPr lang="en-US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E288B30-FB48-484C-8B76-475386B2F8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30" y="1913573"/>
            <a:ext cx="3599815" cy="26993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3AF8EEC-2C8A-4E5A-806E-C31512EC0D10}"/>
              </a:ext>
            </a:extLst>
          </p:cNvPr>
          <p:cNvSpPr txBox="1"/>
          <p:nvPr/>
        </p:nvSpPr>
        <p:spPr>
          <a:xfrm>
            <a:off x="1104900" y="2057400"/>
            <a:ext cx="5448300" cy="2546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buClr>
                <a:srgbClr val="0070C0"/>
              </a:buClr>
              <a:buSzPts val="900"/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armature en acier,</a:t>
            </a:r>
          </a:p>
          <a:p>
            <a:pPr marL="342900" lvl="0" indent="-342900" algn="just">
              <a:lnSpc>
                <a:spcPct val="107000"/>
              </a:lnSpc>
              <a:buClr>
                <a:srgbClr val="0070C0"/>
              </a:buClr>
              <a:buSzPts val="900"/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trois roues avec moteurs disposées en étoile,</a:t>
            </a:r>
          </a:p>
          <a:p>
            <a:pPr marL="342900" lvl="0" indent="-342900" algn="just">
              <a:lnSpc>
                <a:spcPct val="107000"/>
              </a:lnSpc>
              <a:buClr>
                <a:srgbClr val="0070C0"/>
              </a:buClr>
              <a:buSzPts val="900"/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deux supports de batterie,</a:t>
            </a:r>
          </a:p>
          <a:p>
            <a:pPr marL="342900" lvl="0" indent="-342900" algn="just">
              <a:lnSpc>
                <a:spcPct val="107000"/>
              </a:lnSpc>
              <a:buClr>
                <a:srgbClr val="0070C0"/>
              </a:buClr>
              <a:buSzPts val="900"/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capteur de contact digital présent sur tout le tour du robot,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rgbClr val="0070C0"/>
              </a:buClr>
              <a:buSzPts val="900"/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 capteurs de proximités analogiques positionnés autour du robot (9 capteurs).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801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168F82-C60B-4F7B-9354-16D1018A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Matériel FOURNIT et  </a:t>
            </a:r>
            <a:r>
              <a:rPr lang="en-US" sz="4800" dirty="0" err="1">
                <a:solidFill>
                  <a:srgbClr val="FFFFFF"/>
                </a:solidFill>
              </a:rPr>
              <a:t>Achete</a:t>
            </a:r>
            <a:endParaRPr lang="en-US" sz="4800" dirty="0">
              <a:solidFill>
                <a:srgbClr val="FFFFFF"/>
              </a:solidFill>
            </a:endParaRPr>
          </a:p>
        </p:txBody>
      </p:sp>
      <p:sp useBgFill="1">
        <p:nvSpPr>
          <p:cNvPr id="36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35A484-6C86-4875-B4D0-C0C783BB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E0703785-4EA8-4BD2-B7E9-2849FCDA36C6}" type="slidenum">
              <a:rPr lang="en-US">
                <a:solidFill>
                  <a:srgbClr val="0A304A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>
              <a:solidFill>
                <a:srgbClr val="0A304A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3A07D366-B1BC-4023-9185-173FAA42A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422110"/>
              </p:ext>
            </p:extLst>
          </p:nvPr>
        </p:nvGraphicFramePr>
        <p:xfrm>
          <a:off x="1101217" y="1505156"/>
          <a:ext cx="5450438" cy="30614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26496">
                  <a:extLst>
                    <a:ext uri="{9D8B030D-6E8A-4147-A177-3AD203B41FA5}">
                      <a16:colId xmlns:a16="http://schemas.microsoft.com/office/drawing/2014/main" val="1777802738"/>
                    </a:ext>
                  </a:extLst>
                </a:gridCol>
                <a:gridCol w="2723942">
                  <a:extLst>
                    <a:ext uri="{9D8B030D-6E8A-4147-A177-3AD203B41FA5}">
                      <a16:colId xmlns:a16="http://schemas.microsoft.com/office/drawing/2014/main" val="1028386313"/>
                    </a:ext>
                  </a:extLst>
                </a:gridCol>
              </a:tblGrid>
              <a:tr h="269671">
                <a:tc>
                  <a:txBody>
                    <a:bodyPr/>
                    <a:lstStyle/>
                    <a:p>
                      <a:r>
                        <a:rPr lang="fr-FR" sz="1200"/>
                        <a:t>FOURNIT</a:t>
                      </a:r>
                    </a:p>
                  </a:txBody>
                  <a:tcPr marL="61289" marR="61289" marT="30644" marB="30644"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ACHETE</a:t>
                      </a:r>
                    </a:p>
                  </a:txBody>
                  <a:tcPr marL="61289" marR="61289" marT="30644" marB="30644"/>
                </a:tc>
                <a:extLst>
                  <a:ext uri="{0D108BD9-81ED-4DB2-BD59-A6C34878D82A}">
                    <a16:rowId xmlns:a16="http://schemas.microsoft.com/office/drawing/2014/main" val="1915143885"/>
                  </a:ext>
                </a:extLst>
              </a:tr>
              <a:tr h="4535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>
                          <a:effectLst/>
                        </a:rPr>
                        <a:t>Le robot de combat</a:t>
                      </a:r>
                    </a:p>
                    <a:p>
                      <a:endParaRPr lang="fr-FR" sz="1200"/>
                    </a:p>
                  </a:txBody>
                  <a:tcPr marL="61289" marR="61289" marT="30644" marB="30644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 capteur de détection de gaz/fumée</a:t>
                      </a:r>
                    </a:p>
                    <a:p>
                      <a:endParaRPr lang="fr-FR" sz="1200"/>
                    </a:p>
                  </a:txBody>
                  <a:tcPr marL="61289" marR="61289" marT="30644" marB="30644"/>
                </a:tc>
                <a:extLst>
                  <a:ext uri="{0D108BD9-81ED-4DB2-BD59-A6C34878D82A}">
                    <a16:rowId xmlns:a16="http://schemas.microsoft.com/office/drawing/2014/main" val="1735699012"/>
                  </a:ext>
                </a:extLst>
              </a:tr>
              <a:tr h="6374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>
                          <a:effectLst/>
                        </a:rPr>
                        <a:t>Les deux batteries de 12V</a:t>
                      </a:r>
                    </a:p>
                    <a:p>
                      <a:endParaRPr lang="fr-FR" sz="1200"/>
                    </a:p>
                  </a:txBody>
                  <a:tcPr marL="61289" marR="61289" marT="30644" marB="30644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Trois capteurs digitaux de proximité à LED</a:t>
                      </a:r>
                    </a:p>
                    <a:p>
                      <a:endParaRPr lang="fr-FR" sz="1200"/>
                    </a:p>
                  </a:txBody>
                  <a:tcPr marL="61289" marR="61289" marT="30644" marB="30644"/>
                </a:tc>
                <a:extLst>
                  <a:ext uri="{0D108BD9-81ED-4DB2-BD59-A6C34878D82A}">
                    <a16:rowId xmlns:a16="http://schemas.microsoft.com/office/drawing/2014/main" val="4012572941"/>
                  </a:ext>
                </a:extLst>
              </a:tr>
              <a:tr h="63740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>
                          <a:effectLst/>
                        </a:rPr>
                        <a:t>Un microcontrôleur de type Arduino UNO</a:t>
                      </a:r>
                    </a:p>
                    <a:p>
                      <a:endParaRPr lang="fr-FR" sz="1200"/>
                    </a:p>
                  </a:txBody>
                  <a:tcPr marL="61289" marR="61289" marT="30644" marB="30644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 multiplexeur de type 74HC595</a:t>
                      </a:r>
                    </a:p>
                    <a:p>
                      <a:endParaRPr lang="fr-FR" sz="1200"/>
                    </a:p>
                  </a:txBody>
                  <a:tcPr marL="61289" marR="61289" marT="30644" marB="30644"/>
                </a:tc>
                <a:extLst>
                  <a:ext uri="{0D108BD9-81ED-4DB2-BD59-A6C34878D82A}">
                    <a16:rowId xmlns:a16="http://schemas.microsoft.com/office/drawing/2014/main" val="3512051135"/>
                  </a:ext>
                </a:extLst>
              </a:tr>
              <a:tr h="4535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>
                          <a:effectLst/>
                        </a:rPr>
                        <a:t>Une caméra de type OpenMV H7</a:t>
                      </a:r>
                    </a:p>
                    <a:p>
                      <a:endParaRPr lang="fr-FR" sz="1200"/>
                    </a:p>
                  </a:txBody>
                  <a:tcPr marL="61289" marR="61289" marT="30644" marB="30644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 borniers (Dupont et à vis)</a:t>
                      </a:r>
                    </a:p>
                    <a:p>
                      <a:endParaRPr lang="fr-FR" sz="1200"/>
                    </a:p>
                  </a:txBody>
                  <a:tcPr marL="61289" marR="61289" marT="30644" marB="30644"/>
                </a:tc>
                <a:extLst>
                  <a:ext uri="{0D108BD9-81ED-4DB2-BD59-A6C34878D82A}">
                    <a16:rowId xmlns:a16="http://schemas.microsoft.com/office/drawing/2014/main" val="2122676611"/>
                  </a:ext>
                </a:extLst>
              </a:tr>
              <a:tr h="4535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>
                          <a:effectLst/>
                        </a:rPr>
                        <a:t>Des câbles</a:t>
                      </a:r>
                    </a:p>
                    <a:p>
                      <a:endParaRPr lang="fr-FR" sz="1200"/>
                    </a:p>
                  </a:txBody>
                  <a:tcPr marL="61289" marR="61289" marT="30644" marB="30644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 câbles</a:t>
                      </a:r>
                    </a:p>
                    <a:p>
                      <a:endParaRPr lang="fr-FR" sz="1200" dirty="0"/>
                    </a:p>
                  </a:txBody>
                  <a:tcPr marL="61289" marR="61289" marT="30644" marB="30644"/>
                </a:tc>
                <a:extLst>
                  <a:ext uri="{0D108BD9-81ED-4DB2-BD59-A6C34878D82A}">
                    <a16:rowId xmlns:a16="http://schemas.microsoft.com/office/drawing/2014/main" val="2564512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725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4B28C-3852-4777-9AB3-C5F54A04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55" y="210646"/>
            <a:ext cx="9391651" cy="1284780"/>
          </a:xfrm>
        </p:spPr>
        <p:txBody>
          <a:bodyPr/>
          <a:lstStyle/>
          <a:p>
            <a:r>
              <a:rPr lang="fr-FR" dirty="0"/>
              <a:t>Schéma fonctionnement General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60E774-F35D-4150-9CBC-BA971FF1B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A2A7B31-A787-43C2-9C01-6FB1722F93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8" y="1689137"/>
            <a:ext cx="8076445" cy="4559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16C2B0-7ACE-4267-99FD-9A0202893CBB}"/>
              </a:ext>
            </a:extLst>
          </p:cNvPr>
          <p:cNvSpPr/>
          <p:nvPr/>
        </p:nvSpPr>
        <p:spPr>
          <a:xfrm>
            <a:off x="657981" y="1774862"/>
            <a:ext cx="1047750" cy="19113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69F74-6C52-469E-A211-82D6B188D0CE}"/>
              </a:ext>
            </a:extLst>
          </p:cNvPr>
          <p:cNvSpPr/>
          <p:nvPr/>
        </p:nvSpPr>
        <p:spPr>
          <a:xfrm>
            <a:off x="3418419" y="5168862"/>
            <a:ext cx="1213681" cy="79004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09B39-4A77-4A69-B0D3-BFD54B9A3A1A}"/>
              </a:ext>
            </a:extLst>
          </p:cNvPr>
          <p:cNvSpPr/>
          <p:nvPr/>
        </p:nvSpPr>
        <p:spPr>
          <a:xfrm>
            <a:off x="529771" y="4024803"/>
            <a:ext cx="971550" cy="43815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0163B1-8DAD-4EA3-984E-0D6852D4298D}"/>
              </a:ext>
            </a:extLst>
          </p:cNvPr>
          <p:cNvSpPr/>
          <p:nvPr/>
        </p:nvSpPr>
        <p:spPr>
          <a:xfrm rot="5400000">
            <a:off x="5260922" y="2714679"/>
            <a:ext cx="4273512" cy="21717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51820C-C1C8-4A9D-B7A9-C88E2841A2DB}"/>
              </a:ext>
            </a:extLst>
          </p:cNvPr>
          <p:cNvSpPr/>
          <p:nvPr/>
        </p:nvSpPr>
        <p:spPr>
          <a:xfrm>
            <a:off x="529771" y="4462954"/>
            <a:ext cx="1208920" cy="18108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579293-52E5-4310-8CF9-CB2152F107E7}"/>
              </a:ext>
            </a:extLst>
          </p:cNvPr>
          <p:cNvSpPr/>
          <p:nvPr/>
        </p:nvSpPr>
        <p:spPr>
          <a:xfrm>
            <a:off x="2265136" y="4866936"/>
            <a:ext cx="957263" cy="6038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25AAE5F-8033-452C-99BB-A99CBABE00C3}"/>
              </a:ext>
            </a:extLst>
          </p:cNvPr>
          <p:cNvSpPr txBox="1"/>
          <p:nvPr/>
        </p:nvSpPr>
        <p:spPr>
          <a:xfrm>
            <a:off x="8934451" y="1774862"/>
            <a:ext cx="3048000" cy="3156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</a:t>
            </a:r>
            <a:r>
              <a:rPr lang="fr-FR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orange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 module déplacement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turquoise</a:t>
            </a: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détection de gaz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fr-FR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vert</a:t>
            </a:r>
            <a:r>
              <a:rPr lang="fr-FR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détection de contact,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rose</a:t>
            </a:r>
            <a:r>
              <a:rPr lang="fr-FR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l’envoi de mail</a:t>
            </a:r>
            <a:endParaRPr lang="fr-FR" dirty="0">
              <a:solidFill>
                <a:srgbClr val="4472C4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</a:t>
            </a:r>
            <a:r>
              <a:rPr lang="fr-FR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rouge</a:t>
            </a:r>
            <a:r>
              <a:rPr lang="fr-FR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zone de stockage.</a:t>
            </a:r>
          </a:p>
        </p:txBody>
      </p:sp>
    </p:spTree>
    <p:extLst>
      <p:ext uri="{BB962C8B-B14F-4D97-AF65-F5344CB8AC3E}">
        <p14:creationId xmlns:p14="http://schemas.microsoft.com/office/powerpoint/2010/main" val="51932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BA4A39-1F6B-484F-8841-239672C13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41372"/>
            <a:ext cx="9287102" cy="1553028"/>
          </a:xfrm>
        </p:spPr>
        <p:txBody>
          <a:bodyPr/>
          <a:lstStyle/>
          <a:p>
            <a:r>
              <a:rPr lang="fr-FR" dirty="0"/>
              <a:t>Conception de carte électronique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5E7812-697C-41CD-B280-961DF666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7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AD883B-E7F3-4EFE-87FA-E9DB0AB8FA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4" y="775108"/>
            <a:ext cx="5432204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7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54DBF2-25F8-431B-86D7-275E6B7A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carte d’alimentation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1D18FA-133A-46C6-B491-2A2330E8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8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15C748-0FA2-48FA-82BF-FC48BD64E8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93" y="1278538"/>
            <a:ext cx="4234882" cy="320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4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EC48E9-5A86-41DC-9349-7D380F6F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3"/>
            <a:ext cx="9678988" cy="964234"/>
          </a:xfrm>
        </p:spPr>
        <p:txBody>
          <a:bodyPr>
            <a:noAutofit/>
          </a:bodyPr>
          <a:lstStyle/>
          <a:p>
            <a:r>
              <a:rPr lang="fr-FR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carte d’extension pour le démultiplexeur</a:t>
            </a:r>
            <a:br>
              <a:rPr lang="fr-FR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45F720-061A-49FF-A757-D4A4BDBB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9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7474B78-B82B-4AB6-B7FE-EB7B9BCF26C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13" y="747425"/>
            <a:ext cx="5054412" cy="29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56520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125</TotalTime>
  <Words>289</Words>
  <Application>Microsoft Office PowerPoint</Application>
  <PresentationFormat>Grand écran</PresentationFormat>
  <Paragraphs>70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Symbol</vt:lpstr>
      <vt:lpstr>Wingdings 3</vt:lpstr>
      <vt:lpstr>Secteur</vt:lpstr>
      <vt:lpstr>Robot détecteur De gaz</vt:lpstr>
      <vt:lpstr>Sommaire</vt:lpstr>
      <vt:lpstr>Cahier des charges</vt:lpstr>
      <vt:lpstr>Presentation du robot  </vt:lpstr>
      <vt:lpstr>Matériel FOURNIT et  Achete</vt:lpstr>
      <vt:lpstr>Schéma fonctionnement General</vt:lpstr>
      <vt:lpstr>Conception de carte électronique</vt:lpstr>
      <vt:lpstr>La carte d’alimentation</vt:lpstr>
      <vt:lpstr>La carte d’extension pour le démultiplexeur </vt:lpstr>
      <vt:lpstr>les points d’amélioration 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détecteur de fumée  </dc:title>
  <dc:creator>Hugo Rodrigues</dc:creator>
  <cp:lastModifiedBy>Hugo Rodrigues</cp:lastModifiedBy>
  <cp:revision>15</cp:revision>
  <dcterms:created xsi:type="dcterms:W3CDTF">2021-01-06T12:06:10Z</dcterms:created>
  <dcterms:modified xsi:type="dcterms:W3CDTF">2021-03-29T15:48:51Z</dcterms:modified>
</cp:coreProperties>
</file>